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304" r:id="rId2"/>
    <p:sldId id="337" r:id="rId3"/>
    <p:sldId id="335" r:id="rId4"/>
    <p:sldId id="352" r:id="rId5"/>
    <p:sldId id="354" r:id="rId6"/>
    <p:sldId id="353" r:id="rId7"/>
    <p:sldId id="343" r:id="rId8"/>
    <p:sldId id="327" r:id="rId9"/>
    <p:sldId id="329" r:id="rId10"/>
    <p:sldId id="338" r:id="rId11"/>
    <p:sldId id="336" r:id="rId12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2785"/>
    <a:srgbClr val="5B9BD5"/>
    <a:srgbClr val="F7E8FC"/>
    <a:srgbClr val="E5B6F4"/>
    <a:srgbClr val="D09590"/>
    <a:srgbClr val="F2F2F2"/>
    <a:srgbClr val="F9FAF8"/>
    <a:srgbClr val="F1F5EF"/>
    <a:srgbClr val="D5E3CF"/>
    <a:srgbClr val="CCE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8" autoAdjust="0"/>
    <p:restoredTop sz="90595" autoAdjust="0"/>
  </p:normalViewPr>
  <p:slideViewPr>
    <p:cSldViewPr snapToGrid="0">
      <p:cViewPr varScale="1">
        <p:scale>
          <a:sx n="84" d="100"/>
          <a:sy n="84" d="100"/>
        </p:scale>
        <p:origin x="498" y="84"/>
      </p:cViewPr>
      <p:guideLst>
        <p:guide orient="horz" pos="2183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94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625" cy="1299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7" y="0"/>
            <a:ext cx="4302625" cy="2244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3052C-B9DA-473F-A2E8-F666611D05EA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616169"/>
            <a:ext cx="4302625" cy="181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7" y="6616168"/>
            <a:ext cx="4302625" cy="1815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870DB-768C-44FD-A834-1F0D3A277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260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85229-9315-4D2B-8463-28426AFF4EAA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" y="471488"/>
            <a:ext cx="3055938" cy="2290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3576917" y="471489"/>
            <a:ext cx="5357057" cy="547647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88696-2DCC-4F3E-ADA9-F82279BC7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892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887413"/>
            <a:ext cx="3055937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569581" y="516313"/>
            <a:ext cx="5357057" cy="5476478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ru-RU" sz="2000" dirty="0" smtClean="0"/>
              <a:t>Идет запись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2000" dirty="0" smtClean="0"/>
              <a:t>Будет</a:t>
            </a:r>
            <a:r>
              <a:rPr lang="ru-RU" sz="2000" baseline="0" dirty="0" smtClean="0"/>
              <a:t> размещена в Методических рекомендациях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2000" baseline="0" dirty="0" smtClean="0"/>
              <a:t>Вопросы в чате – я вижу </a:t>
            </a:r>
          </a:p>
          <a:p>
            <a:pPr marL="0" indent="0">
              <a:spcAft>
                <a:spcPts val="1200"/>
              </a:spcAft>
              <a:buNone/>
            </a:pPr>
            <a:endParaRPr lang="ru-RU" sz="2000" baseline="0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ru-RU" sz="2000" baseline="0" dirty="0" smtClean="0"/>
              <a:t>Начнем с практики – </a:t>
            </a:r>
            <a:r>
              <a:rPr lang="ru-RU" sz="2000" baseline="0" dirty="0" err="1" smtClean="0"/>
              <a:t>т.е</a:t>
            </a:r>
            <a:r>
              <a:rPr lang="ru-RU" sz="2000" baseline="0" dirty="0" smtClean="0"/>
              <a:t> ЗАЧЕМ ЭТО НУЖНО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696-2DCC-4F3E-ADA9-F82279BC75E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580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8975" y="319088"/>
            <a:ext cx="3114675" cy="2335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989295" y="245566"/>
            <a:ext cx="5533404" cy="4499231"/>
          </a:xfrm>
        </p:spPr>
        <p:txBody>
          <a:bodyPr/>
          <a:lstStyle/>
          <a:p>
            <a:pPr marL="285750" indent="-285750">
              <a:buFontTx/>
              <a:buChar char="-"/>
            </a:pPr>
            <a:endParaRPr lang="ru-RU" sz="1600" b="0" u="none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BB7F1-B24D-43F4-A201-57D777A6A6C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312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887413"/>
            <a:ext cx="3055937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569581" y="516313"/>
            <a:ext cx="5357057" cy="5476478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ru-RU" sz="2000" baseline="0" dirty="0" smtClean="0"/>
              <a:t>Анонс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2000" baseline="0" dirty="0" smtClean="0"/>
              <a:t>17 октября – будет вебинар по организации урока трансляции – все инструменты,. И подробно  особенности организации каждого, подготовка демонстрационных материалов, поведение и т.д.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696-2DCC-4F3E-ADA9-F82279BC75E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491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887413"/>
            <a:ext cx="3055937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569581" y="516313"/>
            <a:ext cx="5357057" cy="5476478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696-2DCC-4F3E-ADA9-F82279BC75E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340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696-2DCC-4F3E-ADA9-F82279BC75E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155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696-2DCC-4F3E-ADA9-F82279BC75E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11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696-2DCC-4F3E-ADA9-F82279BC75E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671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696-2DCC-4F3E-ADA9-F82279BC75E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71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8975" y="319088"/>
            <a:ext cx="3114675" cy="2335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989295" y="245566"/>
            <a:ext cx="5533404" cy="4499231"/>
          </a:xfrm>
        </p:spPr>
        <p:txBody>
          <a:bodyPr/>
          <a:lstStyle/>
          <a:p>
            <a:pPr marL="285750" indent="-285750">
              <a:buFontTx/>
              <a:buChar char="-"/>
            </a:pPr>
            <a:endParaRPr lang="ru-RU" sz="1600" b="0" u="none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BB7F1-B24D-43F4-A201-57D777A6A6C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902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8975" y="319088"/>
            <a:ext cx="3114675" cy="2335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078941" y="935848"/>
            <a:ext cx="5264463" cy="4499231"/>
          </a:xfrm>
        </p:spPr>
        <p:txBody>
          <a:bodyPr/>
          <a:lstStyle/>
          <a:p>
            <a:r>
              <a:rPr lang="ru-RU" sz="1600" b="0" u="none" baseline="0" dirty="0" smtClean="0"/>
              <a:t>РЕГИОНАЛЬНОЕ РАСПИСАНИЕ!!! – обязательно указывать ВСЕ виды подключения, в том числе базовой школы – для всех</a:t>
            </a:r>
          </a:p>
          <a:p>
            <a:endParaRPr lang="ru-RU" sz="1600" b="0" u="none" baseline="0" dirty="0" smtClean="0"/>
          </a:p>
          <a:p>
            <a:r>
              <a:rPr lang="en-US" sz="1600" b="0" u="none" baseline="0" dirty="0" smtClean="0"/>
              <a:t>SB</a:t>
            </a:r>
            <a:r>
              <a:rPr lang="ru-RU" sz="1600" b="0" u="none" baseline="0" dirty="0" smtClean="0"/>
              <a:t>- самостоятельная независимая система – не встраивается. Из расписания информация не переносится.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BB7F1-B24D-43F4-A201-57D777A6A6C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298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8975" y="319088"/>
            <a:ext cx="3114675" cy="2335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04447" y="319088"/>
            <a:ext cx="5300322" cy="4499231"/>
          </a:xfrm>
        </p:spPr>
        <p:txBody>
          <a:bodyPr/>
          <a:lstStyle/>
          <a:p>
            <a:r>
              <a:rPr lang="ru-RU" sz="1600" dirty="0"/>
              <a:t>Требования </a:t>
            </a:r>
            <a:r>
              <a:rPr lang="ru-RU" sz="1600" dirty="0" smtClean="0"/>
              <a:t>стандартные к </a:t>
            </a:r>
            <a:r>
              <a:rPr lang="ru-RU" sz="1600" dirty="0"/>
              <a:t>демонстрационному материалу для трансляции по каналам связи – не улучшают!</a:t>
            </a:r>
          </a:p>
          <a:p>
            <a:r>
              <a:rPr lang="ru-RU" sz="1600" b="1" dirty="0" smtClean="0"/>
              <a:t>Четко, понятно, читаемо</a:t>
            </a:r>
          </a:p>
          <a:p>
            <a:endParaRPr lang="ru-RU" sz="1600" b="1" u="none" baseline="0" dirty="0" smtClean="0"/>
          </a:p>
          <a:p>
            <a:r>
              <a:rPr lang="ru-RU" sz="1600" b="0" u="none" baseline="0" dirty="0" smtClean="0"/>
              <a:t>Две группы ошибок:</a:t>
            </a:r>
          </a:p>
          <a:p>
            <a:pPr marL="342900" indent="-342900">
              <a:buAutoNum type="arabicPeriod"/>
            </a:pPr>
            <a:r>
              <a:rPr lang="ru-RU" sz="1600" b="0" u="none" baseline="0" dirty="0" smtClean="0"/>
              <a:t>Для обоих:</a:t>
            </a:r>
          </a:p>
          <a:p>
            <a:r>
              <a:rPr lang="ru-RU" sz="1600" b="0" u="none" baseline="0" dirty="0" smtClean="0"/>
              <a:t>Если нужен текстовый материал на занятии, нужно сообщить это участникам и  прикрепить его  в расписании</a:t>
            </a:r>
          </a:p>
          <a:p>
            <a:pPr marL="0" indent="0">
              <a:buNone/>
            </a:pPr>
            <a:endParaRPr lang="ru-RU" sz="1600" b="0" u="none" baseline="0" dirty="0" smtClean="0"/>
          </a:p>
          <a:p>
            <a:r>
              <a:rPr lang="ru-RU" sz="1600" b="0" u="none" baseline="0" dirty="0" smtClean="0"/>
              <a:t>2. Для </a:t>
            </a:r>
            <a:r>
              <a:rPr lang="en-US" sz="1600" b="0" u="none" baseline="0" dirty="0" smtClean="0"/>
              <a:t>SB</a:t>
            </a:r>
            <a:r>
              <a:rPr lang="ru-RU" sz="1600" b="0" u="none" baseline="0" dirty="0" smtClean="0"/>
              <a:t>: </a:t>
            </a:r>
          </a:p>
          <a:p>
            <a:r>
              <a:rPr lang="ru-RU" sz="1600" b="0" u="none" baseline="0" dirty="0" smtClean="0"/>
              <a:t>Показать перетаскивание границы и показ видео-окна – подробно в методических рекомендациях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BB7F1-B24D-43F4-A201-57D777A6A6C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606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E924-E07F-4C93-B831-83DC3445B37A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ED86-B611-47A1-8899-E78E3B43B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45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E924-E07F-4C93-B831-83DC3445B37A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ED86-B611-47A1-8899-E78E3B43B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840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E924-E07F-4C93-B831-83DC3445B37A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ED86-B611-47A1-8899-E78E3B43B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38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E924-E07F-4C93-B831-83DC3445B37A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ED86-B611-47A1-8899-E78E3B43B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894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E924-E07F-4C93-B831-83DC3445B37A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ED86-B611-47A1-8899-E78E3B43B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05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E924-E07F-4C93-B831-83DC3445B37A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ED86-B611-47A1-8899-E78E3B43B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1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E924-E07F-4C93-B831-83DC3445B37A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ED86-B611-47A1-8899-E78E3B43B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79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E924-E07F-4C93-B831-83DC3445B37A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ED86-B611-47A1-8899-E78E3B43B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39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E924-E07F-4C93-B831-83DC3445B37A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ED86-B611-47A1-8899-E78E3B43B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931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E924-E07F-4C93-B831-83DC3445B37A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ED86-B611-47A1-8899-E78E3B43B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095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E924-E07F-4C93-B831-83DC3445B37A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ED86-B611-47A1-8899-E78E3B43B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089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7E924-E07F-4C93-B831-83DC3445B37A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6ED86-B611-47A1-8899-E78E3B43B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88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school.kuz-edu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school.kuz-edu.ru/&#1059;&#1095;&#1080;&#1090;&#1077;&#1083;&#1103;&#1084;/&#1044;&#1086;&#1082;&#1091;&#1084;&#1077;&#1085;&#1090;&#1099;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7968" y="3283064"/>
            <a:ext cx="8374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sz="2400" dirty="0" smtClean="0"/>
              <a:t>Практика использования </a:t>
            </a:r>
            <a:r>
              <a:rPr lang="en-US" sz="2400" dirty="0" smtClean="0"/>
              <a:t>SMART Bridgit </a:t>
            </a:r>
            <a:r>
              <a:rPr lang="ru-RU" sz="2400" dirty="0" smtClean="0"/>
              <a:t>в учебном процессе</a:t>
            </a:r>
          </a:p>
          <a:p>
            <a:pPr marL="2157413" indent="-342900">
              <a:spcAft>
                <a:spcPts val="1200"/>
              </a:spcAft>
              <a:buAutoNum type="arabicPeriod"/>
            </a:pPr>
            <a:endParaRPr lang="ru-RU" sz="2400" dirty="0" smtClean="0"/>
          </a:p>
          <a:p>
            <a:pPr marL="2157413" indent="-342900">
              <a:spcAft>
                <a:spcPts val="1200"/>
              </a:spcAft>
              <a:buAutoNum type="arabicPeriod"/>
            </a:pPr>
            <a:endParaRPr lang="ru-RU" sz="2400" dirty="0" smtClean="0"/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sz="2400" dirty="0" smtClean="0"/>
              <a:t>Особенности и возможности </a:t>
            </a:r>
            <a:r>
              <a:rPr lang="en-US" sz="2400" dirty="0" smtClean="0"/>
              <a:t>SMART Bridgit </a:t>
            </a:r>
            <a:endParaRPr lang="ru-RU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767116" y="3745548"/>
            <a:ext cx="8169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0" indent="-3429000"/>
            <a:r>
              <a:rPr lang="ru-RU" sz="1600" b="1" dirty="0" err="1" smtClean="0"/>
              <a:t>Стойкина</a:t>
            </a:r>
            <a:r>
              <a:rPr lang="ru-RU" sz="1600" b="1" dirty="0" smtClean="0"/>
              <a:t> </a:t>
            </a:r>
            <a:r>
              <a:rPr lang="ru-RU" sz="1600" b="1" dirty="0"/>
              <a:t>Т</a:t>
            </a:r>
            <a:r>
              <a:rPr lang="ru-RU" sz="1600" b="1" dirty="0" smtClean="0"/>
              <a:t>атьяна Львовна</a:t>
            </a:r>
            <a:r>
              <a:rPr lang="ru-RU" sz="1600" dirty="0" smtClean="0"/>
              <a:t>, учитель информатики и математики</a:t>
            </a:r>
          </a:p>
          <a:p>
            <a:pPr marL="3429000" indent="-3429000"/>
            <a:r>
              <a:rPr lang="ru-RU" sz="1600" b="1" dirty="0" smtClean="0"/>
              <a:t>Гурова Наталья Александровна</a:t>
            </a:r>
            <a:r>
              <a:rPr lang="ru-RU" sz="1600" dirty="0" smtClean="0"/>
              <a:t>, учитель истории и обществознания</a:t>
            </a:r>
          </a:p>
          <a:p>
            <a:pPr marL="3429000" indent="-3429000"/>
            <a:r>
              <a:rPr lang="ru-RU" sz="1600" dirty="0" err="1" smtClean="0"/>
              <a:t>Сусловская</a:t>
            </a:r>
            <a:r>
              <a:rPr lang="ru-RU" sz="1600" dirty="0" smtClean="0"/>
              <a:t> СОШ Мариинского муниципального района</a:t>
            </a:r>
            <a:endParaRPr lang="ru-RU" sz="1600" dirty="0"/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3136082" y="1846812"/>
            <a:ext cx="5562314" cy="1228718"/>
          </a:xfrm>
          <a:ln>
            <a:noFill/>
          </a:ln>
          <a:effectLst/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ru-RU" sz="4000" b="1" spc="225" dirty="0">
                <a:solidFill>
                  <a:srgbClr val="5D27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Технология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spc="225" dirty="0" smtClean="0">
                <a:solidFill>
                  <a:srgbClr val="5D27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SMART Bridgit</a:t>
            </a:r>
            <a:r>
              <a:rPr lang="ru-RU" sz="4000" b="1" spc="225" dirty="0" smtClean="0">
                <a:solidFill>
                  <a:srgbClr val="5D27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br>
              <a:rPr lang="ru-RU" sz="4000" b="1" spc="225" dirty="0" smtClean="0">
                <a:solidFill>
                  <a:srgbClr val="5D27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000" b="1" spc="225" dirty="0" smtClean="0">
                <a:solidFill>
                  <a:srgbClr val="5D27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учебном процессе</a:t>
            </a:r>
            <a:endParaRPr lang="ru-RU" sz="4000" b="1" spc="225" dirty="0">
              <a:solidFill>
                <a:srgbClr val="5D278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60947" y="345797"/>
            <a:ext cx="84126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600" b="1" dirty="0">
                <a:solidFill>
                  <a:srgbClr val="5F504D"/>
                </a:solidFill>
              </a:rPr>
              <a:t>ГОУ ДПО (ПК) С </a:t>
            </a:r>
            <a:r>
              <a:rPr lang="ru-RU" altLang="ru-RU" sz="1600" b="1" dirty="0" err="1" smtClean="0">
                <a:solidFill>
                  <a:srgbClr val="5F504D"/>
                </a:solidFill>
              </a:rPr>
              <a:t>КРИПКиПРО</a:t>
            </a:r>
            <a:r>
              <a:rPr lang="ru-RU" altLang="ru-RU" sz="1600" b="1" dirty="0" smtClean="0">
                <a:solidFill>
                  <a:srgbClr val="5F504D"/>
                </a:solidFill>
              </a:rPr>
              <a:t> Центр </a:t>
            </a:r>
            <a:r>
              <a:rPr lang="ru-RU" altLang="ru-RU" sz="1600" b="1" dirty="0" err="1" smtClean="0">
                <a:solidFill>
                  <a:srgbClr val="5F504D"/>
                </a:solidFill>
              </a:rPr>
              <a:t>цифровизации</a:t>
            </a:r>
            <a:r>
              <a:rPr lang="ru-RU" altLang="ru-RU" sz="1600" b="1" dirty="0" smtClean="0">
                <a:solidFill>
                  <a:srgbClr val="5F504D"/>
                </a:solidFill>
              </a:rPr>
              <a:t> образования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b="1" dirty="0" smtClean="0">
              <a:solidFill>
                <a:srgbClr val="5F504D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5F504D"/>
                </a:solidFill>
              </a:rPr>
              <a:t>ПРОБЛЕМНО-ОРИЕНТИРОВАННЫЙ СЕМИНАР</a:t>
            </a:r>
            <a:endParaRPr lang="ru-RU" altLang="ru-RU" sz="1600" b="1" dirty="0">
              <a:solidFill>
                <a:srgbClr val="5F504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2" t="14131" r="25000" b="18913"/>
          <a:stretch/>
        </p:blipFill>
        <p:spPr>
          <a:xfrm>
            <a:off x="1221044" y="1597626"/>
            <a:ext cx="1546072" cy="15460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7215" y="6266728"/>
            <a:ext cx="5066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0" indent="-3429000"/>
            <a:r>
              <a:rPr lang="ru-RU" sz="1600" dirty="0" smtClean="0"/>
              <a:t>Ведущий</a:t>
            </a:r>
            <a:r>
              <a:rPr lang="ru-RU" sz="1600" dirty="0"/>
              <a:t>: </a:t>
            </a:r>
            <a:r>
              <a:rPr lang="ru-RU" sz="1600" b="1" dirty="0"/>
              <a:t>Вербилова Ирина </a:t>
            </a:r>
            <a:r>
              <a:rPr lang="ru-RU" sz="1600" b="1" dirty="0" smtClean="0"/>
              <a:t>Викторовна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17215" y="5843279"/>
            <a:ext cx="7316591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/>
              <a:t>Время проведения: </a:t>
            </a:r>
            <a:r>
              <a:rPr lang="ru-RU" sz="1600" b="1" dirty="0"/>
              <a:t>13:00 – </a:t>
            </a:r>
            <a:r>
              <a:rPr lang="ru-RU" sz="1600" b="1" dirty="0" smtClean="0"/>
              <a:t>14:00</a:t>
            </a:r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95704" y="5192098"/>
            <a:ext cx="5066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Вербилова </a:t>
            </a:r>
            <a:r>
              <a:rPr lang="ru-RU" sz="1600" b="1" dirty="0"/>
              <a:t>Ирина Викторовна</a:t>
            </a:r>
            <a:r>
              <a:rPr lang="ru-RU" sz="1600" dirty="0"/>
              <a:t>, зав.отделом методической </a:t>
            </a:r>
            <a:r>
              <a:rPr lang="ru-RU" sz="1600" dirty="0" smtClean="0"/>
              <a:t>поддержки ЦО </a:t>
            </a:r>
            <a:r>
              <a:rPr lang="ru-RU" sz="1600" dirty="0" err="1" smtClean="0"/>
              <a:t>КРИПКиПРО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7158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443826" y="6455274"/>
            <a:ext cx="1543050" cy="273844"/>
          </a:xfrm>
        </p:spPr>
        <p:txBody>
          <a:bodyPr/>
          <a:lstStyle/>
          <a:p>
            <a:pPr>
              <a:defRPr/>
            </a:pPr>
            <a:fld id="{4B8AB056-8637-4CCD-8D43-6310822938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650226" y="344124"/>
            <a:ext cx="7384755" cy="1502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521" y="1236811"/>
            <a:ext cx="23666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Преимущества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2" t="14131" r="25000" b="18913"/>
          <a:stretch/>
        </p:blipFill>
        <p:spPr>
          <a:xfrm>
            <a:off x="123856" y="99328"/>
            <a:ext cx="490507" cy="490508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650226" y="-12300"/>
            <a:ext cx="7383439" cy="477224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6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Bridgit </a:t>
            </a:r>
            <a:r>
              <a:rPr lang="ru-RU" sz="16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ОБРАЗОВАТЕЛЬНОМ ПРОЦЕССЕ</a:t>
            </a:r>
            <a:endParaRPr lang="ru-RU" sz="1600" b="1" spc="1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10787" y="545576"/>
            <a:ext cx="7405245" cy="266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10787" y="566963"/>
            <a:ext cx="7544826" cy="270843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 smtClean="0"/>
              <a:t>Могут использовать ВСЕ образовательные организации КО</a:t>
            </a:r>
          </a:p>
          <a:p>
            <a:pPr>
              <a:spcAft>
                <a:spcPts val="1200"/>
              </a:spcAft>
            </a:pPr>
            <a:r>
              <a:rPr lang="ru-RU" sz="2000" dirty="0" smtClean="0"/>
              <a:t>Нет особых требований к интернет каналу (</a:t>
            </a:r>
            <a:r>
              <a:rPr lang="ru-RU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~ </a:t>
            </a:r>
            <a:r>
              <a:rPr lang="ru-RU" sz="2000" dirty="0"/>
              <a:t>512кбит</a:t>
            </a:r>
            <a:r>
              <a:rPr lang="ru-RU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ru-RU" sz="2000" dirty="0"/>
              <a:t>Не требуется специальное </a:t>
            </a:r>
            <a:r>
              <a:rPr lang="ru-RU" sz="2000" dirty="0" smtClean="0"/>
              <a:t>оборудование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1600" dirty="0">
                <a:solidFill>
                  <a:prstClr val="black"/>
                </a:solidFill>
              </a:rPr>
              <a:t>(необходима веб-камера)</a:t>
            </a:r>
            <a:endParaRPr lang="ru-RU" sz="2000" dirty="0" smtClean="0"/>
          </a:p>
          <a:p>
            <a:pPr>
              <a:spcAft>
                <a:spcPts val="1200"/>
              </a:spcAft>
            </a:pPr>
            <a:r>
              <a:rPr lang="ru-RU" sz="2000" dirty="0" smtClean="0"/>
              <a:t>Интерактивные ресурсы</a:t>
            </a:r>
          </a:p>
          <a:p>
            <a:pPr>
              <a:spcAft>
                <a:spcPts val="1200"/>
              </a:spcAft>
            </a:pPr>
            <a:r>
              <a:rPr lang="ru-RU" sz="2000" dirty="0" smtClean="0"/>
              <a:t>Совместный доступ к Рабочему столу, в .т. к интерактивной доске</a:t>
            </a:r>
          </a:p>
          <a:p>
            <a:pPr>
              <a:spcAft>
                <a:spcPts val="1200"/>
              </a:spcAft>
            </a:pPr>
            <a:r>
              <a:rPr lang="ru-RU" sz="2000" dirty="0" smtClean="0"/>
              <a:t>До 9 видео окон участников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810787" y="4201122"/>
            <a:ext cx="7397059" cy="1123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-300163" y="4608507"/>
            <a:ext cx="2181649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sz="2000" b="1" dirty="0">
                <a:solidFill>
                  <a:srgbClr val="C00000"/>
                </a:solidFill>
              </a:rPr>
              <a:t>Особенности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810787" y="3425983"/>
            <a:ext cx="7436192" cy="57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810787" y="3489910"/>
            <a:ext cx="4032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 smtClean="0"/>
              <a:t>Общение, лекция, взаимодействие</a:t>
            </a:r>
            <a:endParaRPr lang="ru-RU" sz="2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243579" y="3436510"/>
            <a:ext cx="2068480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C00000"/>
                </a:solidFill>
              </a:rPr>
              <a:t>Виды деятельности</a:t>
            </a:r>
          </a:p>
          <a:p>
            <a:pPr algn="r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02311" y="5780888"/>
            <a:ext cx="1560188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C00000"/>
                </a:solidFill>
              </a:rPr>
              <a:t>Установка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1810787" y="5518450"/>
            <a:ext cx="7586837" cy="753302"/>
            <a:chOff x="1810497" y="3577995"/>
            <a:chExt cx="6795462" cy="968813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1810497" y="3577995"/>
              <a:ext cx="6795462" cy="968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848127" y="3577998"/>
              <a:ext cx="6434728" cy="93019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>
                <a:spcAft>
                  <a:spcPts val="600"/>
                </a:spcAft>
                <a:defRPr/>
              </a:pPr>
              <a:r>
                <a:rPr lang="ru-RU" sz="2000" dirty="0" smtClean="0"/>
                <a:t>Настройка / подключение к серверу</a:t>
              </a:r>
            </a:p>
            <a:p>
              <a:pPr lvl="0">
                <a:lnSpc>
                  <a:spcPct val="80000"/>
                </a:lnSpc>
                <a:defRPr/>
              </a:pPr>
              <a:r>
                <a:rPr lang="ru-RU" sz="2000" dirty="0" smtClean="0"/>
                <a:t>Скачивание </a:t>
              </a:r>
              <a:r>
                <a:rPr lang="ru-RU" sz="2000" dirty="0"/>
                <a:t>программного клиента всеми </a:t>
              </a:r>
              <a:r>
                <a:rPr lang="ru-RU" sz="2000" dirty="0" smtClean="0"/>
                <a:t>участниками</a:t>
              </a:r>
              <a:endParaRPr lang="ru-RU" sz="2000" dirty="0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810787" y="4186163"/>
            <a:ext cx="6618939" cy="116955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ru-RU" sz="2000" dirty="0"/>
              <a:t>В системе нет</a:t>
            </a:r>
            <a:r>
              <a:rPr lang="ru-RU" dirty="0" smtClean="0"/>
              <a:t> </a:t>
            </a:r>
            <a:r>
              <a:rPr lang="ru-RU" sz="2000" dirty="0"/>
              <a:t>записи</a:t>
            </a:r>
          </a:p>
          <a:p>
            <a:pPr lvl="0">
              <a:spcAft>
                <a:spcPts val="600"/>
              </a:spcAft>
              <a:defRPr/>
            </a:pPr>
            <a:r>
              <a:rPr lang="ru-RU" sz="2000" dirty="0"/>
              <a:t>Ограниченное количество одновременных </a:t>
            </a:r>
            <a:r>
              <a:rPr lang="ru-RU" sz="2000" dirty="0" smtClean="0"/>
              <a:t>подключений</a:t>
            </a:r>
          </a:p>
          <a:p>
            <a:pPr lvl="0">
              <a:spcAft>
                <a:spcPts val="600"/>
              </a:spcAft>
              <a:defRPr/>
            </a:pPr>
            <a:r>
              <a:rPr lang="ru-RU" sz="2000" dirty="0" smtClean="0"/>
              <a:t>Произвольное подключение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9897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7412" y="6178379"/>
            <a:ext cx="2169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Кемерово </a:t>
            </a:r>
            <a:r>
              <a:rPr lang="ru-RU" sz="1600" dirty="0" smtClean="0"/>
              <a:t>2019г</a:t>
            </a:r>
            <a:r>
              <a:rPr lang="ru-RU" sz="16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9393" y="3693910"/>
            <a:ext cx="737576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sz="2400" dirty="0" smtClean="0"/>
              <a:t>Особенности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sz="2400" dirty="0" smtClean="0"/>
              <a:t>Использование </a:t>
            </a:r>
            <a:r>
              <a:rPr lang="ru-RU" sz="2400" dirty="0"/>
              <a:t>в учебном процессе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sz="2400" dirty="0" smtClean="0"/>
              <a:t>Типичные ошибки и пути их устранения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3136082" y="1846812"/>
            <a:ext cx="5562314" cy="1228718"/>
          </a:xfrm>
          <a:ln>
            <a:noFill/>
          </a:ln>
          <a:effectLst/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ru-RU" sz="4000" b="1" spc="225" dirty="0">
                <a:solidFill>
                  <a:srgbClr val="5D27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Технология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spc="225" dirty="0" smtClean="0">
                <a:solidFill>
                  <a:srgbClr val="5D27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Smart </a:t>
            </a:r>
            <a:r>
              <a:rPr lang="en-US" sz="4000" b="1" spc="225" dirty="0" err="1" smtClean="0">
                <a:solidFill>
                  <a:srgbClr val="5D27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Bridgit</a:t>
            </a:r>
            <a:r>
              <a:rPr lang="ru-RU" sz="4000" b="1" spc="225" dirty="0" smtClean="0">
                <a:solidFill>
                  <a:srgbClr val="5D27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br>
              <a:rPr lang="ru-RU" sz="4000" b="1" spc="225" dirty="0" smtClean="0">
                <a:solidFill>
                  <a:srgbClr val="5D27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000" b="1" spc="225" dirty="0" smtClean="0">
                <a:solidFill>
                  <a:srgbClr val="5D27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учебном процессе</a:t>
            </a:r>
            <a:endParaRPr lang="ru-RU" sz="4000" b="1" spc="225" dirty="0">
              <a:solidFill>
                <a:srgbClr val="5D278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60947" y="345797"/>
            <a:ext cx="84126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600" b="1" dirty="0">
                <a:solidFill>
                  <a:srgbClr val="5F504D"/>
                </a:solidFill>
              </a:rPr>
              <a:t>ГОУ ДПО (ПК) С </a:t>
            </a:r>
            <a:r>
              <a:rPr lang="ru-RU" altLang="ru-RU" sz="1600" b="1" dirty="0" err="1" smtClean="0">
                <a:solidFill>
                  <a:srgbClr val="5F504D"/>
                </a:solidFill>
              </a:rPr>
              <a:t>КРИПКиПРО</a:t>
            </a:r>
            <a:r>
              <a:rPr lang="ru-RU" altLang="ru-RU" sz="1600" b="1" dirty="0" smtClean="0">
                <a:solidFill>
                  <a:srgbClr val="5F504D"/>
                </a:solidFill>
              </a:rPr>
              <a:t> Центр </a:t>
            </a:r>
            <a:r>
              <a:rPr lang="ru-RU" altLang="ru-RU" sz="1600" b="1" dirty="0" err="1" smtClean="0">
                <a:solidFill>
                  <a:srgbClr val="5F504D"/>
                </a:solidFill>
              </a:rPr>
              <a:t>цифровизации</a:t>
            </a:r>
            <a:r>
              <a:rPr lang="ru-RU" altLang="ru-RU" sz="1600" b="1" dirty="0" smtClean="0">
                <a:solidFill>
                  <a:srgbClr val="5F504D"/>
                </a:solidFill>
              </a:rPr>
              <a:t> образования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b="1" dirty="0" smtClean="0">
              <a:solidFill>
                <a:srgbClr val="5F504D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5F504D"/>
                </a:solidFill>
              </a:rPr>
              <a:t>ПРОБЛЕМНО-ОРИЕНТИРОВАННЫЙ СЕМИНАР</a:t>
            </a:r>
            <a:endParaRPr lang="ru-RU" altLang="ru-RU" sz="1600" b="1" dirty="0">
              <a:solidFill>
                <a:srgbClr val="5F504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2" t="14131" r="25000" b="18913"/>
          <a:stretch/>
        </p:blipFill>
        <p:spPr>
          <a:xfrm>
            <a:off x="1221044" y="1597626"/>
            <a:ext cx="1546072" cy="15460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-592481"/>
            <a:ext cx="9144000" cy="747236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hlinkClick r:id="" action="ppaction://noaction"/>
          </p:cNvPr>
          <p:cNvSpPr txBox="1"/>
          <p:nvPr/>
        </p:nvSpPr>
        <p:spPr>
          <a:xfrm>
            <a:off x="528034" y="3421263"/>
            <a:ext cx="8245575" cy="1692771"/>
          </a:xfrm>
          <a:prstGeom prst="rect">
            <a:avLst/>
          </a:prstGeom>
          <a:solidFill>
            <a:schemeClr val="bg1"/>
          </a:solidFill>
          <a:ln>
            <a:solidFill>
              <a:srgbClr val="5D2785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  <a:spcAft>
                <a:spcPts val="1200"/>
              </a:spcAft>
            </a:pPr>
            <a:r>
              <a:rPr lang="ru-RU" sz="2800" dirty="0" smtClean="0">
                <a:solidFill>
                  <a:srgbClr val="C00000"/>
                </a:solidFill>
              </a:rPr>
              <a:t>УВАЖАЕМЫЕ КОЛЛЕГИ! </a:t>
            </a:r>
            <a:endParaRPr lang="ru-RU" sz="2800" dirty="0">
              <a:solidFill>
                <a:srgbClr val="C00000"/>
              </a:solidFill>
            </a:endParaRPr>
          </a:p>
          <a:p>
            <a:pPr>
              <a:spcAft>
                <a:spcPts val="1200"/>
              </a:spcAft>
            </a:pPr>
            <a:r>
              <a:rPr lang="ru-RU" sz="2800" dirty="0">
                <a:solidFill>
                  <a:srgbClr val="C00000"/>
                </a:solidFill>
              </a:rPr>
              <a:t>Просим заполнить </a:t>
            </a:r>
            <a:r>
              <a:rPr lang="ru-RU" sz="2800" b="1" dirty="0" smtClean="0">
                <a:solidFill>
                  <a:srgbClr val="C00000"/>
                </a:solidFill>
              </a:rPr>
              <a:t>онлайн </a:t>
            </a:r>
            <a:r>
              <a:rPr lang="ru-RU" sz="2800" b="1" dirty="0">
                <a:solidFill>
                  <a:srgbClr val="C00000"/>
                </a:solidFill>
              </a:rPr>
              <a:t>А</a:t>
            </a:r>
            <a:r>
              <a:rPr lang="ru-RU" sz="2800" b="1" dirty="0" smtClean="0">
                <a:solidFill>
                  <a:srgbClr val="C00000"/>
                </a:solidFill>
              </a:rPr>
              <a:t>нкету </a:t>
            </a:r>
            <a:r>
              <a:rPr lang="ru-RU" sz="2800" b="1" dirty="0">
                <a:solidFill>
                  <a:srgbClr val="C00000"/>
                </a:solidFill>
              </a:rPr>
              <a:t>обратной связи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hlinkClick r:id="rId4"/>
              </a:rPr>
              <a:t>https</a:t>
            </a:r>
            <a:r>
              <a:rPr lang="en-US" sz="2800" b="1" dirty="0">
                <a:solidFill>
                  <a:srgbClr val="C00000"/>
                </a:solidFill>
                <a:hlinkClick r:id="rId4"/>
              </a:rPr>
              <a:t>://</a:t>
            </a:r>
            <a:r>
              <a:rPr lang="en-US" sz="2800" b="1" dirty="0" smtClean="0">
                <a:solidFill>
                  <a:srgbClr val="C00000"/>
                </a:solidFill>
                <a:hlinkClick r:id="rId4"/>
              </a:rPr>
              <a:t>eschool.kuz-edu.ru/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5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4362" y="946260"/>
            <a:ext cx="852963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sz="3600" b="1" dirty="0" smtClean="0"/>
              <a:t> Практика использования </a:t>
            </a:r>
            <a:r>
              <a:rPr lang="en-US" sz="3600" b="1" dirty="0" smtClean="0"/>
              <a:t>SMART Bridgit </a:t>
            </a:r>
            <a:r>
              <a:rPr lang="ru-RU" sz="3600" b="1" dirty="0" smtClean="0"/>
              <a:t>в учебном процессе</a:t>
            </a:r>
          </a:p>
          <a:p>
            <a:pPr marL="2157413" indent="-342900">
              <a:spcAft>
                <a:spcPts val="1200"/>
              </a:spcAft>
              <a:buAutoNum type="arabicPeriod"/>
            </a:pPr>
            <a:endParaRPr lang="ru-RU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42913" y="2364513"/>
            <a:ext cx="84074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0" indent="-3429000">
              <a:spcAft>
                <a:spcPts val="1200"/>
              </a:spcAft>
            </a:pPr>
            <a:r>
              <a:rPr lang="ru-RU" sz="2400" b="1" dirty="0" err="1" smtClean="0"/>
              <a:t>Стойкина</a:t>
            </a:r>
            <a:r>
              <a:rPr lang="ru-RU" sz="2400" b="1" dirty="0" smtClean="0"/>
              <a:t> </a:t>
            </a:r>
            <a:r>
              <a:rPr lang="ru-RU" sz="2400" b="1" dirty="0"/>
              <a:t>Т</a:t>
            </a:r>
            <a:r>
              <a:rPr lang="ru-RU" sz="2400" b="1" dirty="0" smtClean="0"/>
              <a:t>атьяна Львовна</a:t>
            </a:r>
            <a:r>
              <a:rPr lang="ru-RU" sz="2000" dirty="0" smtClean="0"/>
              <a:t>, учитель информатики и математики</a:t>
            </a:r>
          </a:p>
          <a:p>
            <a:pPr marL="3429000" indent="-3429000">
              <a:spcAft>
                <a:spcPts val="1200"/>
              </a:spcAft>
            </a:pPr>
            <a:r>
              <a:rPr lang="ru-RU" sz="2400" b="1" dirty="0" smtClean="0"/>
              <a:t>Гурова Наталья Александровна</a:t>
            </a:r>
            <a:r>
              <a:rPr lang="ru-RU" sz="2000" dirty="0" smtClean="0"/>
              <a:t>, учитель истории и обществознания</a:t>
            </a:r>
          </a:p>
          <a:p>
            <a:pPr marL="3429000" indent="-3429000">
              <a:spcAft>
                <a:spcPts val="1200"/>
              </a:spcAft>
            </a:pPr>
            <a:r>
              <a:rPr lang="ru-RU" sz="2000" dirty="0" err="1" smtClean="0"/>
              <a:t>Сусловская</a:t>
            </a:r>
            <a:r>
              <a:rPr lang="ru-RU" sz="2000" dirty="0" smtClean="0"/>
              <a:t> СОШ Мариинского муниципального района</a:t>
            </a:r>
            <a:endParaRPr lang="ru-RU" sz="20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2" t="14131" r="25000" b="18913"/>
          <a:stretch/>
        </p:blipFill>
        <p:spPr>
          <a:xfrm>
            <a:off x="123856" y="99328"/>
            <a:ext cx="490507" cy="490508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1650226" y="344124"/>
            <a:ext cx="7384755" cy="1502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/>
          <p:cNvSpPr txBox="1">
            <a:spLocks/>
          </p:cNvSpPr>
          <p:nvPr/>
        </p:nvSpPr>
        <p:spPr>
          <a:xfrm>
            <a:off x="1650226" y="-12300"/>
            <a:ext cx="7383439" cy="477224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sz="16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 </a:t>
            </a:r>
            <a:r>
              <a:rPr lang="ru-RU" sz="16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Bridgit </a:t>
            </a:r>
            <a:r>
              <a:rPr lang="ru-RU" sz="1600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учебном процессе</a:t>
            </a:r>
            <a:endParaRPr lang="ru-RU" sz="1600" b="1" spc="1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0226" y="3811063"/>
            <a:ext cx="5576966" cy="288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5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0" y="963375"/>
            <a:ext cx="9053560" cy="4684234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650226" y="344124"/>
            <a:ext cx="7384755" cy="1502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1650226" y="-12300"/>
            <a:ext cx="7383439" cy="477224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6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Bridgit </a:t>
            </a:r>
            <a:r>
              <a:rPr lang="ru-RU" sz="16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ОБРАЗОВАТЕЛЬНОМ ПРОЦЕССЕ</a:t>
            </a:r>
            <a:endParaRPr lang="ru-RU" sz="1600" b="1" spc="1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09722" y="461209"/>
            <a:ext cx="78438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Особенности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 возможности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SMART Bridgit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1938" y="574966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Вербилова Ирина Викторовна</a:t>
            </a:r>
            <a:r>
              <a:rPr lang="ru-RU" dirty="0"/>
              <a:t>, </a:t>
            </a:r>
            <a:r>
              <a:rPr lang="ru-RU" dirty="0" err="1"/>
              <a:t>зав.отделом</a:t>
            </a:r>
            <a:r>
              <a:rPr lang="ru-RU" dirty="0"/>
              <a:t> методической поддержки ЦО </a:t>
            </a:r>
            <a:r>
              <a:rPr lang="ru-RU" dirty="0" err="1"/>
              <a:t>КРИПКиПРО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50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Выноска-облако 27"/>
          <p:cNvSpPr/>
          <p:nvPr/>
        </p:nvSpPr>
        <p:spPr>
          <a:xfrm>
            <a:off x="0" y="3369395"/>
            <a:ext cx="6424863" cy="3488605"/>
          </a:xfrm>
          <a:prstGeom prst="cloudCallout">
            <a:avLst>
              <a:gd name="adj1" fmla="val -40893"/>
              <a:gd name="adj2" fmla="val 2644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Выноска-облако 18"/>
          <p:cNvSpPr/>
          <p:nvPr/>
        </p:nvSpPr>
        <p:spPr>
          <a:xfrm>
            <a:off x="507143" y="868897"/>
            <a:ext cx="4928914" cy="2407982"/>
          </a:xfrm>
          <a:prstGeom prst="cloudCallout">
            <a:avLst>
              <a:gd name="adj1" fmla="val -40893"/>
              <a:gd name="adj2" fmla="val 2644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650226" y="344124"/>
            <a:ext cx="7384755" cy="1502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10602" y="402192"/>
            <a:ext cx="78438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Технология клиент- сервер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SMART Bridgit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6641" y="949666"/>
            <a:ext cx="3529919" cy="205527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944" y="949618"/>
            <a:ext cx="584990" cy="6929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2" t="14131" r="25000" b="18913"/>
          <a:stretch/>
        </p:blipFill>
        <p:spPr>
          <a:xfrm>
            <a:off x="2368776" y="959384"/>
            <a:ext cx="259824" cy="2598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77639" y="1149363"/>
            <a:ext cx="42851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Сервер Базовой школы </a:t>
            </a:r>
            <a:r>
              <a:rPr lang="ru-RU" dirty="0" smtClean="0">
                <a:solidFill>
                  <a:srgbClr val="002060"/>
                </a:solidFill>
              </a:rPr>
              <a:t>– </a:t>
            </a:r>
            <a:r>
              <a:rPr lang="ru-RU" sz="2800" b="1" dirty="0" smtClean="0">
                <a:solidFill>
                  <a:srgbClr val="002060"/>
                </a:solidFill>
              </a:rPr>
              <a:t>5</a:t>
            </a:r>
            <a:r>
              <a:rPr lang="ru-RU" dirty="0" smtClean="0">
                <a:solidFill>
                  <a:srgbClr val="002060"/>
                </a:solidFill>
              </a:rPr>
              <a:t> одновременных подключений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97813" y="3376401"/>
            <a:ext cx="40148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Сервер Центра ЦО </a:t>
            </a:r>
            <a:r>
              <a:rPr lang="ru-RU" b="1" dirty="0" err="1" smtClean="0">
                <a:solidFill>
                  <a:srgbClr val="002060"/>
                </a:solidFill>
              </a:rPr>
              <a:t>КРИПКиПРО</a:t>
            </a:r>
            <a:r>
              <a:rPr lang="ru-RU" dirty="0" smtClean="0">
                <a:solidFill>
                  <a:srgbClr val="002060"/>
                </a:solidFill>
              </a:rPr>
              <a:t> – </a:t>
            </a:r>
            <a:r>
              <a:rPr lang="ru-RU" sz="2800" b="1" dirty="0" smtClean="0">
                <a:solidFill>
                  <a:srgbClr val="002060"/>
                </a:solidFill>
              </a:rPr>
              <a:t>25</a:t>
            </a:r>
            <a:r>
              <a:rPr lang="ru-RU" dirty="0" smtClean="0">
                <a:solidFill>
                  <a:srgbClr val="002060"/>
                </a:solidFill>
              </a:rPr>
              <a:t> одновременных подключений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0272" y="3860148"/>
            <a:ext cx="504601" cy="55722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5701" y="4208434"/>
            <a:ext cx="486214" cy="5615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203562">
            <a:off x="958256" y="4627289"/>
            <a:ext cx="465433" cy="58840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3714" y="3815741"/>
            <a:ext cx="502456" cy="61153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0148" y="4523163"/>
            <a:ext cx="574539" cy="69926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4653" y="5559659"/>
            <a:ext cx="399772" cy="44146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4714" y="5426095"/>
            <a:ext cx="335068" cy="38701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203562">
            <a:off x="2465773" y="4570308"/>
            <a:ext cx="339893" cy="42969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02327" y="4250724"/>
            <a:ext cx="407566" cy="49604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1518" y="5934221"/>
            <a:ext cx="429124" cy="52227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8304" y="5378029"/>
            <a:ext cx="450455" cy="49743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6349" y="5383571"/>
            <a:ext cx="343556" cy="39682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203562">
            <a:off x="2697892" y="5984367"/>
            <a:ext cx="289473" cy="36595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8832" y="5824582"/>
            <a:ext cx="408882" cy="49764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8883" y="5316524"/>
            <a:ext cx="391242" cy="4761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6750" y="4665853"/>
            <a:ext cx="450455" cy="49743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0743" y="4826670"/>
            <a:ext cx="343556" cy="39682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203562">
            <a:off x="3983912" y="5956308"/>
            <a:ext cx="289473" cy="36595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2239" y="4123389"/>
            <a:ext cx="408882" cy="497642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5875" y="4172899"/>
            <a:ext cx="391242" cy="4761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2385" y="5692152"/>
            <a:ext cx="450455" cy="49743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98619" y="5492890"/>
            <a:ext cx="343556" cy="39682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203562">
            <a:off x="4688247" y="5803446"/>
            <a:ext cx="289473" cy="36595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1461" y="5209740"/>
            <a:ext cx="408882" cy="49764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4299" y="3691756"/>
            <a:ext cx="391242" cy="476173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4797775" y="2127476"/>
            <a:ext cx="2856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26 территорий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122" y="3899555"/>
            <a:ext cx="1185283" cy="140392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2" t="14131" r="25000" b="18913"/>
          <a:stretch/>
        </p:blipFill>
        <p:spPr>
          <a:xfrm>
            <a:off x="2799995" y="3773367"/>
            <a:ext cx="491816" cy="491818"/>
          </a:xfrm>
          <a:prstGeom prst="rect">
            <a:avLst/>
          </a:prstGeom>
        </p:spPr>
      </p:pic>
      <p:sp>
        <p:nvSpPr>
          <p:cNvPr id="66" name="Заголовок 1"/>
          <p:cNvSpPr txBox="1">
            <a:spLocks/>
          </p:cNvSpPr>
          <p:nvPr/>
        </p:nvSpPr>
        <p:spPr>
          <a:xfrm>
            <a:off x="1650226" y="-12300"/>
            <a:ext cx="7383439" cy="477224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sz="16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и возможности системы </a:t>
            </a:r>
            <a:r>
              <a:rPr lang="en-US" sz="16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Bridgit</a:t>
            </a:r>
            <a:endParaRPr lang="ru-RU" sz="1600" b="1" spc="1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78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Выноска-облако 27"/>
          <p:cNvSpPr/>
          <p:nvPr/>
        </p:nvSpPr>
        <p:spPr>
          <a:xfrm>
            <a:off x="0" y="3369395"/>
            <a:ext cx="8252749" cy="3488605"/>
          </a:xfrm>
          <a:prstGeom prst="cloudCallout">
            <a:avLst>
              <a:gd name="adj1" fmla="val -40893"/>
              <a:gd name="adj2" fmla="val 2644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Выноска-облако 18"/>
          <p:cNvSpPr/>
          <p:nvPr/>
        </p:nvSpPr>
        <p:spPr>
          <a:xfrm>
            <a:off x="507143" y="868897"/>
            <a:ext cx="4928914" cy="2407982"/>
          </a:xfrm>
          <a:prstGeom prst="cloudCallout">
            <a:avLst>
              <a:gd name="adj1" fmla="val -40893"/>
              <a:gd name="adj2" fmla="val 2644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650226" y="344124"/>
            <a:ext cx="7384755" cy="1502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6641" y="949666"/>
            <a:ext cx="3529919" cy="205527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944" y="949618"/>
            <a:ext cx="584990" cy="6929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2" t="14131" r="25000" b="18913"/>
          <a:stretch/>
        </p:blipFill>
        <p:spPr>
          <a:xfrm>
            <a:off x="2368776" y="959384"/>
            <a:ext cx="259824" cy="2598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77639" y="1149363"/>
            <a:ext cx="42851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Сервер Базовой школы </a:t>
            </a:r>
            <a:r>
              <a:rPr lang="ru-RU" dirty="0" smtClean="0">
                <a:solidFill>
                  <a:srgbClr val="002060"/>
                </a:solidFill>
              </a:rPr>
              <a:t>– </a:t>
            </a:r>
            <a:r>
              <a:rPr lang="ru-RU" sz="2800" b="1" dirty="0" smtClean="0">
                <a:solidFill>
                  <a:srgbClr val="002060"/>
                </a:solidFill>
              </a:rPr>
              <a:t>5</a:t>
            </a:r>
            <a:r>
              <a:rPr lang="ru-RU" dirty="0" smtClean="0">
                <a:solidFill>
                  <a:srgbClr val="002060"/>
                </a:solidFill>
              </a:rPr>
              <a:t> одновременных подключений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0272" y="3860148"/>
            <a:ext cx="504601" cy="55722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5701" y="4208434"/>
            <a:ext cx="486214" cy="5615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203562">
            <a:off x="958256" y="4627289"/>
            <a:ext cx="465433" cy="58840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3714" y="3815741"/>
            <a:ext cx="502456" cy="61153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0148" y="4523163"/>
            <a:ext cx="574539" cy="69926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4653" y="5559659"/>
            <a:ext cx="399772" cy="44146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4714" y="5426095"/>
            <a:ext cx="335068" cy="38701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203562">
            <a:off x="2465773" y="4570308"/>
            <a:ext cx="339893" cy="42969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02327" y="4250724"/>
            <a:ext cx="407566" cy="49604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1518" y="5934221"/>
            <a:ext cx="429124" cy="52227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8304" y="5378029"/>
            <a:ext cx="450455" cy="49743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6349" y="5383571"/>
            <a:ext cx="343556" cy="39682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203562">
            <a:off x="2697892" y="5984367"/>
            <a:ext cx="289473" cy="36595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8832" y="5824582"/>
            <a:ext cx="408882" cy="49764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8883" y="5316524"/>
            <a:ext cx="391242" cy="4761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6750" y="4665853"/>
            <a:ext cx="450455" cy="49743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0743" y="4826670"/>
            <a:ext cx="343556" cy="39682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203562">
            <a:off x="3983912" y="5956308"/>
            <a:ext cx="289473" cy="36595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2239" y="4123389"/>
            <a:ext cx="408882" cy="497642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5875" y="4172899"/>
            <a:ext cx="391242" cy="4761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2385" y="5692152"/>
            <a:ext cx="450455" cy="49743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98619" y="5492890"/>
            <a:ext cx="343556" cy="39682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203562">
            <a:off x="4688247" y="5803446"/>
            <a:ext cx="289473" cy="36595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1461" y="5209740"/>
            <a:ext cx="408882" cy="49764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4299" y="3691756"/>
            <a:ext cx="391242" cy="476173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4797775" y="2127476"/>
            <a:ext cx="2856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26 территорий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122" y="3899555"/>
            <a:ext cx="1185283" cy="140392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2" t="14131" r="25000" b="18913"/>
          <a:stretch/>
        </p:blipFill>
        <p:spPr>
          <a:xfrm>
            <a:off x="2799995" y="3773367"/>
            <a:ext cx="491816" cy="4918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1"/>
          <a:srcRect l="1235" t="646" r="1968"/>
          <a:stretch/>
        </p:blipFill>
        <p:spPr>
          <a:xfrm>
            <a:off x="4448674" y="768163"/>
            <a:ext cx="4149091" cy="601040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5752644">
            <a:off x="813459" y="625591"/>
            <a:ext cx="2992160" cy="418329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6" name="Прямоугольник 55"/>
          <p:cNvSpPr/>
          <p:nvPr/>
        </p:nvSpPr>
        <p:spPr>
          <a:xfrm>
            <a:off x="110602" y="402192"/>
            <a:ext cx="78438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Технология клиент- сервер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SMART Bridgit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Заголовок 1"/>
          <p:cNvSpPr txBox="1">
            <a:spLocks/>
          </p:cNvSpPr>
          <p:nvPr/>
        </p:nvSpPr>
        <p:spPr>
          <a:xfrm>
            <a:off x="1650226" y="-12300"/>
            <a:ext cx="7383439" cy="477224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sz="16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и возможности системы </a:t>
            </a:r>
            <a:r>
              <a:rPr lang="en-US" sz="16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Bridgit</a:t>
            </a:r>
            <a:endParaRPr lang="ru-RU" sz="1600" b="1" spc="1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780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Выноска-облако 27"/>
          <p:cNvSpPr/>
          <p:nvPr/>
        </p:nvSpPr>
        <p:spPr>
          <a:xfrm>
            <a:off x="0" y="3369395"/>
            <a:ext cx="6424863" cy="3488605"/>
          </a:xfrm>
          <a:prstGeom prst="cloudCallout">
            <a:avLst>
              <a:gd name="adj1" fmla="val -40893"/>
              <a:gd name="adj2" fmla="val 2644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Выноска-облако 18"/>
          <p:cNvSpPr/>
          <p:nvPr/>
        </p:nvSpPr>
        <p:spPr>
          <a:xfrm>
            <a:off x="507143" y="868897"/>
            <a:ext cx="4928914" cy="2407982"/>
          </a:xfrm>
          <a:prstGeom prst="cloudCallout">
            <a:avLst>
              <a:gd name="adj1" fmla="val -40893"/>
              <a:gd name="adj2" fmla="val 2644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650226" y="344124"/>
            <a:ext cx="7384755" cy="1502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6641" y="949666"/>
            <a:ext cx="3529919" cy="205527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944" y="949618"/>
            <a:ext cx="584990" cy="6929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2" t="14131" r="25000" b="18913"/>
          <a:stretch/>
        </p:blipFill>
        <p:spPr>
          <a:xfrm>
            <a:off x="2368776" y="959384"/>
            <a:ext cx="259824" cy="2598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77639" y="1149363"/>
            <a:ext cx="42851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Сервер Базовой школы </a:t>
            </a:r>
            <a:r>
              <a:rPr lang="ru-RU" dirty="0" smtClean="0">
                <a:solidFill>
                  <a:srgbClr val="002060"/>
                </a:solidFill>
              </a:rPr>
              <a:t>– </a:t>
            </a:r>
            <a:r>
              <a:rPr lang="ru-RU" sz="2800" b="1" dirty="0" smtClean="0">
                <a:solidFill>
                  <a:srgbClr val="002060"/>
                </a:solidFill>
              </a:rPr>
              <a:t>5</a:t>
            </a:r>
            <a:r>
              <a:rPr lang="ru-RU" dirty="0" smtClean="0">
                <a:solidFill>
                  <a:srgbClr val="002060"/>
                </a:solidFill>
              </a:rPr>
              <a:t> одновременных подключений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97813" y="3376401"/>
            <a:ext cx="40148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Сервер Центра ЦО </a:t>
            </a:r>
            <a:r>
              <a:rPr lang="ru-RU" b="1" dirty="0" err="1" smtClean="0">
                <a:solidFill>
                  <a:srgbClr val="002060"/>
                </a:solidFill>
              </a:rPr>
              <a:t>КРИПКиПРО</a:t>
            </a:r>
            <a:r>
              <a:rPr lang="ru-RU" dirty="0" smtClean="0">
                <a:solidFill>
                  <a:srgbClr val="002060"/>
                </a:solidFill>
              </a:rPr>
              <a:t> – </a:t>
            </a:r>
            <a:r>
              <a:rPr lang="ru-RU" sz="2800" b="1" dirty="0" smtClean="0">
                <a:solidFill>
                  <a:srgbClr val="002060"/>
                </a:solidFill>
              </a:rPr>
              <a:t>25</a:t>
            </a:r>
            <a:r>
              <a:rPr lang="ru-RU" dirty="0" smtClean="0">
                <a:solidFill>
                  <a:srgbClr val="002060"/>
                </a:solidFill>
              </a:rPr>
              <a:t> одновременных подключений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0272" y="3860148"/>
            <a:ext cx="504601" cy="55722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5701" y="4208434"/>
            <a:ext cx="486214" cy="5615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203562">
            <a:off x="958256" y="4627289"/>
            <a:ext cx="465433" cy="58840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3714" y="3815741"/>
            <a:ext cx="502456" cy="61153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0148" y="4523163"/>
            <a:ext cx="574539" cy="699261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893714" y="3807990"/>
            <a:ext cx="2135354" cy="1488382"/>
          </a:xfrm>
          <a:prstGeom prst="round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4653" y="5559659"/>
            <a:ext cx="399772" cy="44146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4714" y="5426095"/>
            <a:ext cx="335068" cy="38701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203562">
            <a:off x="2465773" y="4570308"/>
            <a:ext cx="339893" cy="42969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02327" y="4250724"/>
            <a:ext cx="407566" cy="49604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1518" y="5934221"/>
            <a:ext cx="429124" cy="52227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8304" y="5378029"/>
            <a:ext cx="450455" cy="49743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6349" y="5383571"/>
            <a:ext cx="343556" cy="39682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203562">
            <a:off x="2697892" y="5984367"/>
            <a:ext cx="289473" cy="36595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8832" y="5824582"/>
            <a:ext cx="408882" cy="49764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8883" y="5316524"/>
            <a:ext cx="391242" cy="4761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6750" y="4665853"/>
            <a:ext cx="450455" cy="49743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0743" y="4826670"/>
            <a:ext cx="343556" cy="39682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203562">
            <a:off x="3983912" y="5956308"/>
            <a:ext cx="289473" cy="36595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2239" y="4123389"/>
            <a:ext cx="408882" cy="497642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5875" y="4172899"/>
            <a:ext cx="391242" cy="4761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2385" y="5692152"/>
            <a:ext cx="450455" cy="49743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98619" y="5492890"/>
            <a:ext cx="343556" cy="39682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203562">
            <a:off x="4688247" y="5803446"/>
            <a:ext cx="289473" cy="36595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1461" y="5209740"/>
            <a:ext cx="408882" cy="49764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4299" y="3691756"/>
            <a:ext cx="391242" cy="476173"/>
          </a:xfrm>
          <a:prstGeom prst="rect">
            <a:avLst/>
          </a:prstGeom>
        </p:spPr>
      </p:pic>
      <p:sp>
        <p:nvSpPr>
          <p:cNvPr id="56" name="Скругленный прямоугольник 55"/>
          <p:cNvSpPr/>
          <p:nvPr/>
        </p:nvSpPr>
        <p:spPr>
          <a:xfrm>
            <a:off x="2011145" y="5360456"/>
            <a:ext cx="1205879" cy="1070320"/>
          </a:xfrm>
          <a:prstGeom prst="round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144942" y="5364234"/>
            <a:ext cx="771496" cy="1180945"/>
          </a:xfrm>
          <a:prstGeom prst="round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олилиния 58"/>
          <p:cNvSpPr/>
          <p:nvPr/>
        </p:nvSpPr>
        <p:spPr>
          <a:xfrm>
            <a:off x="3789947" y="3669632"/>
            <a:ext cx="1997242" cy="1612231"/>
          </a:xfrm>
          <a:custGeom>
            <a:avLst/>
            <a:gdLst>
              <a:gd name="connsiteX0" fmla="*/ 421106 w 1997242"/>
              <a:gd name="connsiteY0" fmla="*/ 0 h 1612231"/>
              <a:gd name="connsiteX1" fmla="*/ 12032 w 1997242"/>
              <a:gd name="connsiteY1" fmla="*/ 938463 h 1612231"/>
              <a:gd name="connsiteX2" fmla="*/ 0 w 1997242"/>
              <a:gd name="connsiteY2" fmla="*/ 1612231 h 1612231"/>
              <a:gd name="connsiteX3" fmla="*/ 685800 w 1997242"/>
              <a:gd name="connsiteY3" fmla="*/ 1564105 h 1612231"/>
              <a:gd name="connsiteX4" fmla="*/ 1251285 w 1997242"/>
              <a:gd name="connsiteY4" fmla="*/ 1323473 h 1612231"/>
              <a:gd name="connsiteX5" fmla="*/ 1937085 w 1997242"/>
              <a:gd name="connsiteY5" fmla="*/ 1215189 h 1612231"/>
              <a:gd name="connsiteX6" fmla="*/ 1997242 w 1997242"/>
              <a:gd name="connsiteY6" fmla="*/ 517357 h 1612231"/>
              <a:gd name="connsiteX7" fmla="*/ 1359569 w 1997242"/>
              <a:gd name="connsiteY7" fmla="*/ 372979 h 1612231"/>
              <a:gd name="connsiteX8" fmla="*/ 1070811 w 1997242"/>
              <a:gd name="connsiteY8" fmla="*/ 84221 h 1612231"/>
              <a:gd name="connsiteX9" fmla="*/ 421106 w 1997242"/>
              <a:gd name="connsiteY9" fmla="*/ 0 h 161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97242" h="1612231">
                <a:moveTo>
                  <a:pt x="421106" y="0"/>
                </a:moveTo>
                <a:lnTo>
                  <a:pt x="12032" y="938463"/>
                </a:lnTo>
                <a:lnTo>
                  <a:pt x="0" y="1612231"/>
                </a:lnTo>
                <a:lnTo>
                  <a:pt x="685800" y="1564105"/>
                </a:lnTo>
                <a:lnTo>
                  <a:pt x="1251285" y="1323473"/>
                </a:lnTo>
                <a:lnTo>
                  <a:pt x="1937085" y="1215189"/>
                </a:lnTo>
                <a:lnTo>
                  <a:pt x="1997242" y="517357"/>
                </a:lnTo>
                <a:lnTo>
                  <a:pt x="1359569" y="372979"/>
                </a:lnTo>
                <a:lnTo>
                  <a:pt x="1070811" y="84221"/>
                </a:lnTo>
                <a:lnTo>
                  <a:pt x="421106" y="0"/>
                </a:lnTo>
                <a:close/>
              </a:path>
            </a:pathLst>
          </a:cu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4797775" y="2127476"/>
            <a:ext cx="2856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26 территорий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122" y="3899555"/>
            <a:ext cx="1185283" cy="140392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2" t="14131" r="25000" b="18913"/>
          <a:stretch/>
        </p:blipFill>
        <p:spPr>
          <a:xfrm>
            <a:off x="2799995" y="3773367"/>
            <a:ext cx="491816" cy="491818"/>
          </a:xfrm>
          <a:prstGeom prst="rect">
            <a:avLst/>
          </a:prstGeom>
        </p:spPr>
      </p:pic>
      <p:sp>
        <p:nvSpPr>
          <p:cNvPr id="62" name="Скругленный прямоугольник 61"/>
          <p:cNvSpPr/>
          <p:nvPr/>
        </p:nvSpPr>
        <p:spPr>
          <a:xfrm>
            <a:off x="1206641" y="1642518"/>
            <a:ext cx="1076632" cy="1160840"/>
          </a:xfrm>
          <a:prstGeom prst="round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442385" y="5316524"/>
            <a:ext cx="994365" cy="1114252"/>
          </a:xfrm>
          <a:prstGeom prst="round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4507546" y="5209740"/>
            <a:ext cx="1034629" cy="1112484"/>
          </a:xfrm>
          <a:prstGeom prst="ellipse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2395826" y="1647488"/>
            <a:ext cx="2340734" cy="1155870"/>
          </a:xfrm>
          <a:prstGeom prst="ellipse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110602" y="402192"/>
            <a:ext cx="78438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Технология клиент- сервер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SMART Bridgit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1650226" y="-12300"/>
            <a:ext cx="7383439" cy="477224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sz="16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и возможности системы </a:t>
            </a:r>
            <a:r>
              <a:rPr lang="en-US" sz="16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Bridgit</a:t>
            </a:r>
            <a:endParaRPr lang="ru-RU" sz="1600" b="1" spc="1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457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17338" y="6327848"/>
            <a:ext cx="1543050" cy="273844"/>
          </a:xfrm>
        </p:spPr>
        <p:txBody>
          <a:bodyPr/>
          <a:lstStyle/>
          <a:p>
            <a:pPr>
              <a:defRPr/>
            </a:pPr>
            <a:fld id="{4B8AB056-8637-4CCD-8D43-6310822938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621539" y="345945"/>
            <a:ext cx="7384755" cy="1242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2" t="14131" r="25000" b="18913"/>
          <a:stretch/>
        </p:blipFill>
        <p:spPr>
          <a:xfrm>
            <a:off x="123856" y="99328"/>
            <a:ext cx="490507" cy="4905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81486" y="443537"/>
            <a:ext cx="7405245" cy="2345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48635" y="464924"/>
            <a:ext cx="7544826" cy="232371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Могут использовать ВСЕ образовательные организации КО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Нет особых требований к интернет каналу (</a:t>
            </a:r>
            <a:r>
              <a:rPr lang="ru-RU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~ </a:t>
            </a:r>
            <a:r>
              <a:rPr lang="ru-RU" sz="2000" dirty="0"/>
              <a:t>512кбит</a:t>
            </a:r>
            <a:r>
              <a:rPr lang="ru-RU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Не требуется специальное </a:t>
            </a:r>
            <a:r>
              <a:rPr lang="ru-RU" sz="2000" dirty="0" smtClean="0"/>
              <a:t>оборудование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Интерактивные ресурсы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Совместный доступ к Рабочему столу, к интерактивной доске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До 9 видео окон участников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906624" y="2889800"/>
            <a:ext cx="7353142" cy="464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881486" y="2906725"/>
            <a:ext cx="4032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 smtClean="0"/>
              <a:t>Общение, лекция, взаимодействие</a:t>
            </a:r>
            <a:endParaRPr lang="ru-RU" sz="2000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1897056" y="4621691"/>
            <a:ext cx="7568085" cy="784830"/>
            <a:chOff x="1841239" y="3738046"/>
            <a:chExt cx="6778666" cy="1009361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1841239" y="3753406"/>
              <a:ext cx="6778666" cy="968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844089" y="3738046"/>
              <a:ext cx="6434728" cy="100936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>
                <a:spcAft>
                  <a:spcPts val="600"/>
                </a:spcAft>
                <a:defRPr/>
              </a:pPr>
              <a:r>
                <a:rPr lang="ru-RU" sz="2000" dirty="0" smtClean="0"/>
                <a:t>Настройка / подключение к серверу</a:t>
              </a:r>
            </a:p>
            <a:p>
              <a:pPr lvl="0">
                <a:spcAft>
                  <a:spcPts val="600"/>
                </a:spcAft>
                <a:defRPr/>
              </a:pPr>
              <a:r>
                <a:rPr lang="ru-RU" sz="2000" dirty="0" smtClean="0"/>
                <a:t>Скачивание </a:t>
              </a:r>
              <a:r>
                <a:rPr lang="ru-RU" sz="2000" dirty="0"/>
                <a:t>программного клиента всеми </a:t>
              </a:r>
              <a:r>
                <a:rPr lang="ru-RU" sz="2000" dirty="0" smtClean="0"/>
                <a:t>участниками</a:t>
              </a:r>
              <a:endParaRPr lang="ru-RU" sz="2000" dirty="0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1862734" y="5496976"/>
            <a:ext cx="7586837" cy="1161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904746" y="5496978"/>
            <a:ext cx="7184093" cy="116955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ru-RU" sz="2000" dirty="0" smtClean="0"/>
              <a:t>Консультации</a:t>
            </a:r>
          </a:p>
          <a:p>
            <a:pPr lvl="0">
              <a:spcAft>
                <a:spcPts val="600"/>
              </a:spcAft>
              <a:defRPr/>
            </a:pPr>
            <a:r>
              <a:rPr lang="ru-RU" sz="2000" dirty="0" smtClean="0"/>
              <a:t>Методические рекомендации</a:t>
            </a:r>
          </a:p>
          <a:p>
            <a:pPr lvl="0">
              <a:spcAft>
                <a:spcPts val="600"/>
              </a:spcAft>
              <a:defRPr/>
            </a:pPr>
            <a:endParaRPr lang="ru-RU" sz="20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4121815" y="6207146"/>
            <a:ext cx="4884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ru-RU" alt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en-US" altLang="ru-RU" sz="16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eschool</a:t>
            </a:r>
            <a:r>
              <a:rPr lang="ru-RU" alt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.kuz-edu.ru/Учителям/Документы</a:t>
            </a:r>
            <a:endParaRPr lang="ru-RU" altLang="ru-RU" sz="16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1650226" y="-12300"/>
            <a:ext cx="7383439" cy="477224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sz="16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и возможности системы </a:t>
            </a:r>
            <a:r>
              <a:rPr lang="en-US" sz="16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Bridgit</a:t>
            </a:r>
            <a:endParaRPr lang="ru-RU" sz="1600" b="1" spc="1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518730" y="1117310"/>
            <a:ext cx="23666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Преимущества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-333737" y="3754406"/>
            <a:ext cx="2181649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sz="2000" b="1" dirty="0">
                <a:solidFill>
                  <a:srgbClr val="C00000"/>
                </a:solidFill>
              </a:rPr>
              <a:t>Особенности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-220568" y="2787532"/>
            <a:ext cx="206848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C00000"/>
                </a:solidFill>
              </a:rPr>
              <a:t>Виды </a:t>
            </a:r>
            <a:r>
              <a:rPr lang="ru-RU" sz="2000" b="1" dirty="0" smtClean="0">
                <a:solidFill>
                  <a:srgbClr val="C00000"/>
                </a:solidFill>
              </a:rPr>
              <a:t>деятельности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87724" y="4685070"/>
            <a:ext cx="1560188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C00000"/>
                </a:solidFill>
              </a:rPr>
              <a:t>Установка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87724" y="5581935"/>
            <a:ext cx="1560188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</a:rPr>
              <a:t>Поддержка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900238" y="3436353"/>
            <a:ext cx="7356454" cy="1088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823574" y="3385459"/>
            <a:ext cx="6618939" cy="116955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ru-RU" sz="2000" dirty="0"/>
              <a:t>В системе нет</a:t>
            </a:r>
            <a:r>
              <a:rPr lang="ru-RU" dirty="0" smtClean="0"/>
              <a:t> </a:t>
            </a:r>
            <a:r>
              <a:rPr lang="ru-RU" sz="2000" dirty="0"/>
              <a:t>записи</a:t>
            </a:r>
          </a:p>
          <a:p>
            <a:pPr lvl="0">
              <a:spcAft>
                <a:spcPts val="600"/>
              </a:spcAft>
              <a:defRPr/>
            </a:pPr>
            <a:r>
              <a:rPr lang="ru-RU" sz="2000" dirty="0"/>
              <a:t>Ограниченное количество одновременных </a:t>
            </a:r>
            <a:r>
              <a:rPr lang="ru-RU" sz="2000" dirty="0" smtClean="0"/>
              <a:t>подключений</a:t>
            </a:r>
          </a:p>
          <a:p>
            <a:pPr lvl="0">
              <a:spcAft>
                <a:spcPts val="600"/>
              </a:spcAft>
              <a:defRPr/>
            </a:pPr>
            <a:r>
              <a:rPr lang="ru-RU" sz="2000" dirty="0" smtClean="0"/>
              <a:t>Произвольное подключение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5423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321696" y="5147854"/>
            <a:ext cx="7721487" cy="111274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12178" y="1068104"/>
            <a:ext cx="7721487" cy="335251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62909" y="6330570"/>
            <a:ext cx="1543050" cy="273844"/>
          </a:xfrm>
        </p:spPr>
        <p:txBody>
          <a:bodyPr/>
          <a:lstStyle/>
          <a:p>
            <a:pPr>
              <a:defRPr/>
            </a:pPr>
            <a:fld id="{4B8AB056-8637-4CCD-8D43-6310822938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1855" y="363745"/>
            <a:ext cx="59521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Порядок использования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95191" y="1179913"/>
            <a:ext cx="7547992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/>
              <a:t>1. Заполнить </a:t>
            </a:r>
            <a:r>
              <a:rPr lang="ru-RU" sz="2000" dirty="0"/>
              <a:t>заявку в Личном </a:t>
            </a:r>
            <a:r>
              <a:rPr lang="ru-RU" sz="2000" dirty="0" smtClean="0"/>
              <a:t>кабинете для размещения в региональном расписании </a:t>
            </a:r>
          </a:p>
          <a:p>
            <a:pPr marL="800100" lvl="0">
              <a:defRPr/>
            </a:pPr>
            <a:r>
              <a:rPr lang="en-US" sz="2000" dirty="0" smtClean="0"/>
              <a:t>https</a:t>
            </a:r>
            <a:r>
              <a:rPr lang="en-US" sz="2000" dirty="0"/>
              <a:t>://eschool.kuz-edu.ru/cabinet</a:t>
            </a:r>
            <a:r>
              <a:rPr lang="en-US" sz="2000" dirty="0" smtClean="0"/>
              <a:t>/</a:t>
            </a:r>
            <a:r>
              <a:rPr lang="ru-RU" sz="2000" dirty="0" smtClean="0"/>
              <a:t>  </a:t>
            </a:r>
          </a:p>
          <a:p>
            <a:pPr marL="800100" lvl="0">
              <a:defRPr/>
            </a:pPr>
            <a:r>
              <a:rPr lang="ru-RU" sz="2000" dirty="0" smtClean="0"/>
              <a:t>Новая заявка </a:t>
            </a:r>
            <a:r>
              <a:rPr lang="ru-RU" sz="2000" dirty="0"/>
              <a:t>– </a:t>
            </a:r>
            <a:r>
              <a:rPr lang="en-US" sz="2000" dirty="0" smtClean="0"/>
              <a:t>[</a:t>
            </a:r>
            <a:r>
              <a:rPr lang="ru-RU" sz="2000" dirty="0" smtClean="0"/>
              <a:t>Онлайн мероприятие</a:t>
            </a:r>
            <a:r>
              <a:rPr lang="en-US" sz="2000" dirty="0" smtClean="0"/>
              <a:t>]</a:t>
            </a:r>
            <a:r>
              <a:rPr lang="ru-RU" sz="2000" dirty="0" smtClean="0"/>
              <a:t> -…</a:t>
            </a:r>
          </a:p>
          <a:p>
            <a:pPr marL="355600" lvl="0" indent="-355600">
              <a:spcAft>
                <a:spcPts val="1200"/>
              </a:spcAft>
              <a:defRPr/>
            </a:pPr>
            <a:endParaRPr lang="ru-RU" sz="2000" dirty="0"/>
          </a:p>
          <a:p>
            <a:pPr marL="355600" lvl="0" indent="-355600">
              <a:spcAft>
                <a:spcPts val="1800"/>
              </a:spcAft>
              <a:defRPr/>
            </a:pPr>
            <a:endParaRPr lang="ru-RU" sz="2000" dirty="0" smtClean="0"/>
          </a:p>
          <a:p>
            <a:pPr marL="355600" lvl="0" indent="-355600" algn="ctr">
              <a:defRPr/>
            </a:pPr>
            <a:endParaRPr lang="ru-RU" sz="2000" b="1" dirty="0" smtClean="0"/>
          </a:p>
          <a:p>
            <a:pPr marL="355600" lvl="0" indent="-355600" algn="ctr">
              <a:defRPr/>
            </a:pPr>
            <a:r>
              <a:rPr lang="ru-RU" sz="2000" b="1" dirty="0" smtClean="0"/>
              <a:t>Сообщить участникам </a:t>
            </a:r>
            <a:r>
              <a:rPr lang="ru-RU" sz="2000" b="1" dirty="0"/>
              <a:t>дату, время, название </a:t>
            </a:r>
            <a:endParaRPr lang="ru-RU" sz="2000" b="1" dirty="0" smtClean="0"/>
          </a:p>
          <a:p>
            <a:pPr marL="355600" lvl="0" indent="-355600" algn="ctr">
              <a:spcAft>
                <a:spcPts val="1200"/>
              </a:spcAft>
              <a:defRPr/>
            </a:pPr>
            <a:r>
              <a:rPr lang="ru-RU" sz="2000" b="1" dirty="0" smtClean="0"/>
              <a:t>мероприятия </a:t>
            </a:r>
            <a:r>
              <a:rPr lang="ru-RU" sz="2000" b="1" dirty="0"/>
              <a:t>и пароль для </a:t>
            </a:r>
            <a:r>
              <a:rPr lang="ru-RU" sz="2000" b="1" dirty="0" smtClean="0"/>
              <a:t>входа  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110" y="611405"/>
            <a:ext cx="18776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Организаторы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7628" y="4735547"/>
            <a:ext cx="1407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Участники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8621" y="5183377"/>
            <a:ext cx="714402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000" dirty="0" smtClean="0"/>
              <a:t>Скачать и запустить  программный клиент (один раз)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000" dirty="0" smtClean="0"/>
              <a:t>Выбрать нужную встречу. Скачать необходимые материалы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95191" y="2463519"/>
            <a:ext cx="714793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000" dirty="0" smtClean="0"/>
              <a:t>2. Скачать </a:t>
            </a:r>
            <a:r>
              <a:rPr lang="ru-RU" sz="2000" dirty="0"/>
              <a:t>и запустить  программный клиент (один раз</a:t>
            </a:r>
            <a:r>
              <a:rPr lang="ru-RU" sz="2000" dirty="0" smtClean="0"/>
              <a:t>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000" dirty="0" smtClean="0"/>
              <a:t>3. </a:t>
            </a:r>
            <a:r>
              <a:rPr lang="en-US" sz="2000" dirty="0" smtClean="0"/>
              <a:t>[</a:t>
            </a:r>
            <a:r>
              <a:rPr lang="ru-RU" sz="2000" dirty="0" smtClean="0"/>
              <a:t>Создать новую встречу</a:t>
            </a:r>
            <a:r>
              <a:rPr lang="en-US" sz="2000" dirty="0" smtClean="0"/>
              <a:t>]</a:t>
            </a:r>
            <a:r>
              <a:rPr lang="ru-RU" sz="2000" dirty="0" smtClean="0"/>
              <a:t>, прикрепить необходимые на занятии материалы</a:t>
            </a:r>
            <a:endParaRPr lang="ru-RU" sz="20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2" t="14131" r="25000" b="18913"/>
          <a:stretch/>
        </p:blipFill>
        <p:spPr>
          <a:xfrm>
            <a:off x="123856" y="99328"/>
            <a:ext cx="490507" cy="490508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1650226" y="344124"/>
            <a:ext cx="7384755" cy="1502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/>
          <p:cNvSpPr txBox="1">
            <a:spLocks/>
          </p:cNvSpPr>
          <p:nvPr/>
        </p:nvSpPr>
        <p:spPr>
          <a:xfrm>
            <a:off x="1650226" y="-12300"/>
            <a:ext cx="7383439" cy="477224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6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Bridgit </a:t>
            </a:r>
            <a:r>
              <a:rPr lang="ru-RU" sz="16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ОБРАЗОВАТЕЛЬНОМ ПРОЦЕССЕ</a:t>
            </a:r>
            <a:endParaRPr lang="ru-RU" sz="1600" b="1" spc="1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43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62909" y="6330570"/>
            <a:ext cx="1543050" cy="273844"/>
          </a:xfrm>
        </p:spPr>
        <p:txBody>
          <a:bodyPr/>
          <a:lstStyle/>
          <a:p>
            <a:pPr>
              <a:defRPr/>
            </a:pPr>
            <a:fld id="{4B8AB056-8637-4CCD-8D43-6310822938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0064" y="379659"/>
            <a:ext cx="421093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Типичные </a:t>
            </a:r>
            <a:r>
              <a:rPr lang="ru-RU" sz="2400" b="1" dirty="0">
                <a:solidFill>
                  <a:srgbClr val="C00000"/>
                </a:solidFill>
              </a:rPr>
              <a:t>ошибки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3919" y="935871"/>
            <a:ext cx="8528858" cy="209288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dirty="0" smtClean="0"/>
              <a:t>Мелкий и/или много текста </a:t>
            </a:r>
          </a:p>
          <a:p>
            <a:pPr algn="ctr">
              <a:spcAft>
                <a:spcPts val="1200"/>
              </a:spcAft>
            </a:pPr>
            <a:r>
              <a:rPr lang="ru-RU" sz="2000" dirty="0" smtClean="0"/>
              <a:t>Нечеткая графика  и/или с мелкими элементами</a:t>
            </a:r>
          </a:p>
          <a:p>
            <a:pPr algn="ctr">
              <a:spcAft>
                <a:spcPts val="1200"/>
              </a:spcAft>
            </a:pPr>
            <a:r>
              <a:rPr lang="ru-RU" sz="2000" dirty="0" smtClean="0"/>
              <a:t>Многоцветный фон</a:t>
            </a:r>
          </a:p>
          <a:p>
            <a:pPr algn="ctr"/>
            <a:r>
              <a:rPr lang="ru-RU" sz="2000" dirty="0" smtClean="0"/>
              <a:t>Наличие в кадре не передающих образовательное содержание элементов (в том числе анимированных)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3919" y="4546139"/>
            <a:ext cx="8528858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dirty="0" smtClean="0"/>
              <a:t>Дословное проговаривание содержимого экрана</a:t>
            </a:r>
          </a:p>
          <a:p>
            <a:pPr algn="ctr">
              <a:spcAft>
                <a:spcPts val="1200"/>
              </a:spcAft>
            </a:pPr>
            <a:r>
              <a:rPr lang="ru-RU" sz="2000" dirty="0" smtClean="0"/>
              <a:t>Предъявление сразу всего содержимого экрана вместо рассмотрения «по шагам»</a:t>
            </a:r>
          </a:p>
          <a:p>
            <a:pPr algn="ctr">
              <a:spcAft>
                <a:spcPts val="1200"/>
              </a:spcAft>
            </a:pPr>
            <a:r>
              <a:rPr lang="ru-RU" sz="2000" dirty="0" smtClean="0"/>
              <a:t>Отсутствие рабочих материалов у удаленных участников</a:t>
            </a:r>
            <a:endParaRPr lang="ru-RU" sz="2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2" t="14131" r="25000" b="18913"/>
          <a:stretch/>
        </p:blipFill>
        <p:spPr>
          <a:xfrm>
            <a:off x="123856" y="99328"/>
            <a:ext cx="490507" cy="490508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650226" y="344124"/>
            <a:ext cx="7384755" cy="1502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1650226" y="-12300"/>
            <a:ext cx="7383439" cy="477224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6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Bridgit </a:t>
            </a:r>
            <a:r>
              <a:rPr lang="ru-RU" sz="1600" b="1" spc="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ОБРАЗОВАТЕЛЬНОМ ПРОЦЕССЕ</a:t>
            </a:r>
            <a:endParaRPr lang="ru-RU" sz="1600" b="1" spc="1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9109" y="3590080"/>
            <a:ext cx="847366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Размещение </a:t>
            </a:r>
            <a:r>
              <a:rPr lang="ru-RU" sz="2000" dirty="0" smtClean="0"/>
              <a:t>видео-окон </a:t>
            </a:r>
            <a:r>
              <a:rPr lang="ru-RU" sz="2000" dirty="0"/>
              <a:t>участников поверх демонстрационного материала </a:t>
            </a:r>
          </a:p>
        </p:txBody>
      </p:sp>
    </p:spTree>
    <p:extLst>
      <p:ext uri="{BB962C8B-B14F-4D97-AF65-F5344CB8AC3E}">
        <p14:creationId xmlns:p14="http://schemas.microsoft.com/office/powerpoint/2010/main" val="368899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7055</TotalTime>
  <Words>695</Words>
  <Application>Microsoft Office PowerPoint</Application>
  <PresentationFormat>Экран (4:3)</PresentationFormat>
  <Paragraphs>145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Verdana</vt:lpstr>
      <vt:lpstr>Тема Office</vt:lpstr>
      <vt:lpstr>Технология   SMART Bridgit  в учебном процессе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Технология   Smart Bridgit  в учебном процессе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Вербилова</dc:creator>
  <cp:lastModifiedBy>PopovPS@live.ru</cp:lastModifiedBy>
  <cp:revision>423</cp:revision>
  <cp:lastPrinted>2019-10-11T03:08:52Z</cp:lastPrinted>
  <dcterms:created xsi:type="dcterms:W3CDTF">2015-08-18T08:46:51Z</dcterms:created>
  <dcterms:modified xsi:type="dcterms:W3CDTF">2019-10-11T04:10:24Z</dcterms:modified>
</cp:coreProperties>
</file>